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anva Sans" panose="020B0604020202020204" charset="0"/>
      <p:regular r:id="rId15"/>
    </p:embeddedFont>
    <p:embeddedFont>
      <p:font typeface="Gagalin" panose="020B0604020202020204" charset="0"/>
      <p:regular r:id="rId16"/>
    </p:embeddedFont>
    <p:embeddedFont>
      <p:font typeface="Now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0D1FF">
                    <a:alpha val="82000"/>
                  </a:srgbClr>
                </a:gs>
                <a:gs pos="50000">
                  <a:srgbClr val="001496">
                    <a:alpha val="82000"/>
                  </a:srgbClr>
                </a:gs>
                <a:gs pos="100000">
                  <a:srgbClr val="000F70">
                    <a:alpha val="82000"/>
                  </a:srgbClr>
                </a:gs>
              </a:gsLst>
              <a:path path="circle">
                <a:fillToRect l="50000" t="50000" r="50000" b="50000"/>
              </a:path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594739" y="1594239"/>
            <a:ext cx="7098522" cy="7098522"/>
          </a:xfrm>
          <a:custGeom>
            <a:avLst/>
            <a:gdLst/>
            <a:ahLst/>
            <a:cxnLst/>
            <a:rect l="l" t="t" r="r" b="b"/>
            <a:pathLst>
              <a:path w="7098522" h="7098522">
                <a:moveTo>
                  <a:pt x="0" y="0"/>
                </a:moveTo>
                <a:lnTo>
                  <a:pt x="7098522" y="0"/>
                </a:lnTo>
                <a:lnTo>
                  <a:pt x="7098522" y="7098522"/>
                </a:lnTo>
                <a:lnTo>
                  <a:pt x="0" y="70985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429212" y="1108281"/>
            <a:ext cx="15407065" cy="175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399"/>
              </a:lnSpc>
            </a:pPr>
            <a:r>
              <a:rPr lang="en-US" sz="10999" dirty="0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REINFORCEMENT TEST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122148" y="2865325"/>
            <a:ext cx="6043704" cy="1083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19"/>
              </a:lnSpc>
            </a:pPr>
            <a:r>
              <a:rPr lang="en-US" sz="6799" dirty="0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TABLEAU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51783" y="3835606"/>
            <a:ext cx="12539415" cy="1528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599" dirty="0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KISHORE VASUDEVAN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010400" y="5306900"/>
            <a:ext cx="3884414" cy="924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799" dirty="0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22/04/2025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29000" y="6474031"/>
            <a:ext cx="10814507" cy="9240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19"/>
              </a:lnSpc>
            </a:pPr>
            <a:r>
              <a:rPr lang="en-US" sz="5799" dirty="0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DATA ANALYTICS &amp; DATA SCIENCE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162801" y="7640565"/>
            <a:ext cx="3153252" cy="991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79"/>
              </a:lnSpc>
            </a:pPr>
            <a:r>
              <a:rPr lang="en-US" sz="6199" dirty="0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FEB 25'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458" y="-28268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400800" y="-180975"/>
            <a:ext cx="4803636" cy="18228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INSIGHTS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24877" y="1973378"/>
            <a:ext cx="16646065" cy="5699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0126" lvl="1" indent="-350063" algn="ctr">
              <a:lnSpc>
                <a:spcPts val="4539"/>
              </a:lnSpc>
              <a:buFont typeface="Arial"/>
              <a:buChar char="•"/>
            </a:pPr>
            <a:r>
              <a:rPr lang="en-US" sz="3242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Below 10 age group has a most viewer count 228 and followed by 31-40(205).</a:t>
            </a:r>
          </a:p>
          <a:p>
            <a:pPr algn="ctr">
              <a:lnSpc>
                <a:spcPts val="4539"/>
              </a:lnSpc>
            </a:pPr>
            <a:endParaRPr lang="en-US" sz="3242">
              <a:solidFill>
                <a:srgbClr val="FFFFFF"/>
              </a:solidFill>
              <a:latin typeface="Now"/>
              <a:ea typeface="Now"/>
              <a:cs typeface="Now"/>
              <a:sym typeface="Now"/>
            </a:endParaRPr>
          </a:p>
          <a:p>
            <a:pPr marL="700126" lvl="1" indent="-350063" algn="l">
              <a:lnSpc>
                <a:spcPts val="4539"/>
              </a:lnSpc>
              <a:buFont typeface="Arial"/>
              <a:buChar char="•"/>
            </a:pPr>
            <a:r>
              <a:rPr lang="en-US" sz="3242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Most preferred cartoon was Spider-Man by viewer count 209.</a:t>
            </a:r>
          </a:p>
          <a:p>
            <a:pPr algn="l">
              <a:lnSpc>
                <a:spcPts val="4539"/>
              </a:lnSpc>
            </a:pPr>
            <a:endParaRPr lang="en-US" sz="3242">
              <a:solidFill>
                <a:srgbClr val="FFFFFF"/>
              </a:solidFill>
              <a:latin typeface="Now"/>
              <a:ea typeface="Now"/>
              <a:cs typeface="Now"/>
              <a:sym typeface="Now"/>
            </a:endParaRPr>
          </a:p>
          <a:p>
            <a:pPr marL="700126" lvl="1" indent="-350063" algn="l">
              <a:lnSpc>
                <a:spcPts val="4539"/>
              </a:lnSpc>
              <a:buFont typeface="Arial"/>
              <a:buChar char="•"/>
            </a:pPr>
            <a:r>
              <a:rPr lang="en-US" sz="3242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 Female gender is a highest viewer count of 507 but male has similar line </a:t>
            </a:r>
          </a:p>
          <a:p>
            <a:pPr algn="l">
              <a:lnSpc>
                <a:spcPts val="4539"/>
              </a:lnSpc>
            </a:pPr>
            <a:r>
              <a:rPr lang="en-US" sz="3242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        with 493 count.</a:t>
            </a:r>
          </a:p>
          <a:p>
            <a:pPr algn="l">
              <a:lnSpc>
                <a:spcPts val="4539"/>
              </a:lnSpc>
            </a:pPr>
            <a:endParaRPr lang="en-US" sz="3242">
              <a:solidFill>
                <a:srgbClr val="FFFFFF"/>
              </a:solidFill>
              <a:latin typeface="Now"/>
              <a:ea typeface="Now"/>
              <a:cs typeface="Now"/>
              <a:sym typeface="Now"/>
            </a:endParaRPr>
          </a:p>
          <a:p>
            <a:pPr marL="700126" lvl="1" indent="-350063" algn="l">
              <a:lnSpc>
                <a:spcPts val="4539"/>
              </a:lnSpc>
              <a:buFont typeface="Arial"/>
              <a:buChar char="•"/>
            </a:pPr>
            <a:r>
              <a:rPr lang="en-US" sz="3242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Cartoon Network has highest view in platform in that particularly scooby-doo.</a:t>
            </a:r>
          </a:p>
          <a:p>
            <a:pPr algn="l">
              <a:lnSpc>
                <a:spcPts val="4539"/>
              </a:lnSpc>
            </a:pPr>
            <a:endParaRPr lang="en-US" sz="3242">
              <a:solidFill>
                <a:srgbClr val="FFFFFF"/>
              </a:solidFill>
              <a:latin typeface="Now"/>
              <a:ea typeface="Now"/>
              <a:cs typeface="Now"/>
              <a:sym typeface="Now"/>
            </a:endParaRPr>
          </a:p>
          <a:p>
            <a:pPr marL="700126" lvl="1" indent="-350063" algn="l">
              <a:lnSpc>
                <a:spcPts val="4539"/>
              </a:lnSpc>
              <a:buFont typeface="Arial"/>
              <a:buChar char="•"/>
            </a:pPr>
            <a:r>
              <a:rPr lang="en-US" sz="3242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China holds the number one position in country wise.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088207" y="-180975"/>
            <a:ext cx="4111585" cy="1822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FINDINGS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276502"/>
            <a:ext cx="16230600" cy="4771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China holds the number one position with 187 users. The most watched cartoon is Scooby-Doo, with a total watch duration of 9,500 minutes.</a:t>
            </a: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Now"/>
              <a:ea typeface="Now"/>
              <a:cs typeface="Now"/>
              <a:sym typeface="Now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Since Saturday is the binge-watching day, dropping new episodes then could boost our viewership.</a:t>
            </a:r>
          </a:p>
          <a:p>
            <a:pPr algn="just">
              <a:lnSpc>
                <a:spcPts val="4759"/>
              </a:lnSpc>
            </a:pPr>
            <a:endParaRPr lang="en-US" sz="3399">
              <a:solidFill>
                <a:srgbClr val="FFFFFF"/>
              </a:solidFill>
              <a:latin typeface="Now"/>
              <a:ea typeface="Now"/>
              <a:cs typeface="Now"/>
              <a:sym typeface="Now"/>
            </a:endParaRP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Disney+ is at the bottom, so we could use the Saturday binge trend to give it a boost by releasing new content then.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019801" y="-180975"/>
            <a:ext cx="5972116" cy="18228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CONCLUSION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317695"/>
            <a:ext cx="16505277" cy="2970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99"/>
              </a:lnSpc>
            </a:pPr>
            <a:endParaRPr/>
          </a:p>
          <a:p>
            <a:pPr algn="ctr">
              <a:lnSpc>
                <a:spcPts val="4799"/>
              </a:lnSpc>
            </a:pPr>
            <a:r>
              <a:rPr lang="en-US" sz="3428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Future growth lies in targeting young and female audiences, with China as a key market. Leveraging Saturday binge trends and releasing top content like Scooby-Doo and Spider-Man can boost engagement—especially on underperforming platforms like Disney+.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016152" y="4017876"/>
            <a:ext cx="12255697" cy="1734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139"/>
              </a:lnSpc>
            </a:pPr>
            <a:r>
              <a:rPr lang="en-US" sz="10099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THANK YOU!!!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131915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029515" y="-1031595"/>
            <a:ext cx="12370599" cy="1799360"/>
          </a:xfrm>
          <a:custGeom>
            <a:avLst/>
            <a:gdLst/>
            <a:ahLst/>
            <a:cxnLst/>
            <a:rect l="l" t="t" r="r" b="b"/>
            <a:pathLst>
              <a:path w="12370599" h="1799360">
                <a:moveTo>
                  <a:pt x="0" y="0"/>
                </a:moveTo>
                <a:lnTo>
                  <a:pt x="12370599" y="0"/>
                </a:lnTo>
                <a:lnTo>
                  <a:pt x="12370599" y="1799360"/>
                </a:lnTo>
                <a:lnTo>
                  <a:pt x="0" y="1799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0" y="-110757"/>
            <a:ext cx="18287996" cy="1470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DATA PREPARATION</a:t>
            </a:r>
          </a:p>
        </p:txBody>
      </p:sp>
      <p:sp>
        <p:nvSpPr>
          <p:cNvPr id="8" name="Freeform 8"/>
          <p:cNvSpPr/>
          <p:nvPr/>
        </p:nvSpPr>
        <p:spPr>
          <a:xfrm>
            <a:off x="226232" y="1378465"/>
            <a:ext cx="17835536" cy="8641835"/>
          </a:xfrm>
          <a:custGeom>
            <a:avLst/>
            <a:gdLst/>
            <a:ahLst/>
            <a:cxnLst/>
            <a:rect l="l" t="t" r="r" b="b"/>
            <a:pathLst>
              <a:path w="17835536" h="8680839">
                <a:moveTo>
                  <a:pt x="0" y="0"/>
                </a:moveTo>
                <a:lnTo>
                  <a:pt x="17835535" y="0"/>
                </a:lnTo>
                <a:lnTo>
                  <a:pt x="17835535" y="8680840"/>
                </a:lnTo>
                <a:lnTo>
                  <a:pt x="0" y="86808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214" r="-1945" b="-2990"/>
            </a:stretch>
          </a:blipFill>
          <a:ln cap="rnd">
            <a:noFill/>
            <a:prstDash val="lgDash"/>
            <a:round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201900" y="-2854591"/>
            <a:ext cx="6172200" cy="6172200"/>
          </a:xfrm>
          <a:custGeom>
            <a:avLst/>
            <a:gdLst/>
            <a:ahLst/>
            <a:cxnLst/>
            <a:rect l="l" t="t" r="r" b="b"/>
            <a:pathLst>
              <a:path w="6172200" h="6172200">
                <a:moveTo>
                  <a:pt x="0" y="0"/>
                </a:moveTo>
                <a:lnTo>
                  <a:pt x="6172200" y="0"/>
                </a:lnTo>
                <a:lnTo>
                  <a:pt x="6172200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37796" y="3228620"/>
            <a:ext cx="17190041" cy="3895208"/>
          </a:xfrm>
          <a:custGeom>
            <a:avLst/>
            <a:gdLst/>
            <a:ahLst/>
            <a:cxnLst/>
            <a:rect l="l" t="t" r="r" b="b"/>
            <a:pathLst>
              <a:path w="17190041" h="3895208">
                <a:moveTo>
                  <a:pt x="0" y="0"/>
                </a:moveTo>
                <a:lnTo>
                  <a:pt x="17190041" y="0"/>
                </a:lnTo>
                <a:lnTo>
                  <a:pt x="17190041" y="3895208"/>
                </a:lnTo>
                <a:lnTo>
                  <a:pt x="0" y="38952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20" r="-920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654398" y="50534"/>
            <a:ext cx="12109601" cy="1470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CARTOON  DATASET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201900" y="-2854591"/>
            <a:ext cx="6172200" cy="6172200"/>
          </a:xfrm>
          <a:custGeom>
            <a:avLst/>
            <a:gdLst/>
            <a:ahLst/>
            <a:cxnLst/>
            <a:rect l="l" t="t" r="r" b="b"/>
            <a:pathLst>
              <a:path w="6172200" h="6172200">
                <a:moveTo>
                  <a:pt x="0" y="0"/>
                </a:moveTo>
                <a:lnTo>
                  <a:pt x="6172200" y="0"/>
                </a:lnTo>
                <a:lnTo>
                  <a:pt x="6172200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562600" y="-180975"/>
            <a:ext cx="6432292" cy="1470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DASHBOARD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FAFF4C-CA2A-E37E-B3C7-7C89FE32ED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801" y="1326126"/>
            <a:ext cx="17690394" cy="869417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029515" y="-1031595"/>
            <a:ext cx="12370599" cy="1799360"/>
          </a:xfrm>
          <a:custGeom>
            <a:avLst/>
            <a:gdLst/>
            <a:ahLst/>
            <a:cxnLst/>
            <a:rect l="l" t="t" r="r" b="b"/>
            <a:pathLst>
              <a:path w="12370599" h="1799360">
                <a:moveTo>
                  <a:pt x="0" y="0"/>
                </a:moveTo>
                <a:lnTo>
                  <a:pt x="12370599" y="0"/>
                </a:lnTo>
                <a:lnTo>
                  <a:pt x="12370599" y="1799360"/>
                </a:lnTo>
                <a:lnTo>
                  <a:pt x="0" y="17993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14235" y="1470788"/>
            <a:ext cx="17353430" cy="8473312"/>
          </a:xfrm>
          <a:custGeom>
            <a:avLst/>
            <a:gdLst/>
            <a:ahLst/>
            <a:cxnLst/>
            <a:rect l="l" t="t" r="r" b="b"/>
            <a:pathLst>
              <a:path w="17353430" h="7639601">
                <a:moveTo>
                  <a:pt x="0" y="0"/>
                </a:moveTo>
                <a:lnTo>
                  <a:pt x="17353429" y="0"/>
                </a:lnTo>
                <a:lnTo>
                  <a:pt x="17353429" y="7639601"/>
                </a:lnTo>
                <a:lnTo>
                  <a:pt x="0" y="763960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825" b="-825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572001" y="-110757"/>
            <a:ext cx="7915438" cy="1470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STORY TELLING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493529" y="1804939"/>
            <a:ext cx="17299249" cy="7899381"/>
          </a:xfrm>
          <a:custGeom>
            <a:avLst/>
            <a:gdLst/>
            <a:ahLst/>
            <a:cxnLst/>
            <a:rect l="l" t="t" r="r" b="b"/>
            <a:pathLst>
              <a:path w="17299249" h="7899381">
                <a:moveTo>
                  <a:pt x="0" y="0"/>
                </a:moveTo>
                <a:lnTo>
                  <a:pt x="17299249" y="0"/>
                </a:lnTo>
                <a:lnTo>
                  <a:pt x="17299249" y="7899381"/>
                </a:lnTo>
                <a:lnTo>
                  <a:pt x="0" y="7899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64" r="-1507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362201" y="150178"/>
            <a:ext cx="12878990" cy="1470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Audience Demographics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441654" y="1620965"/>
            <a:ext cx="17428167" cy="8388526"/>
          </a:xfrm>
          <a:custGeom>
            <a:avLst/>
            <a:gdLst/>
            <a:ahLst/>
            <a:cxnLst/>
            <a:rect l="l" t="t" r="r" b="b"/>
            <a:pathLst>
              <a:path w="17428167" h="8012472">
                <a:moveTo>
                  <a:pt x="0" y="0"/>
                </a:moveTo>
                <a:lnTo>
                  <a:pt x="17428167" y="0"/>
                </a:lnTo>
                <a:lnTo>
                  <a:pt x="17428167" y="8012473"/>
                </a:lnTo>
                <a:lnTo>
                  <a:pt x="0" y="80124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010" r="-690" b="-748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133600" y="150178"/>
            <a:ext cx="13673673" cy="1470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Preferences &amp; Favorites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94704" y="1624777"/>
            <a:ext cx="17615965" cy="8252138"/>
          </a:xfrm>
          <a:custGeom>
            <a:avLst/>
            <a:gdLst/>
            <a:ahLst/>
            <a:cxnLst/>
            <a:rect l="l" t="t" r="r" b="b"/>
            <a:pathLst>
              <a:path w="17615965" h="8150668">
                <a:moveTo>
                  <a:pt x="0" y="0"/>
                </a:moveTo>
                <a:lnTo>
                  <a:pt x="17615966" y="0"/>
                </a:lnTo>
                <a:lnTo>
                  <a:pt x="17615966" y="8150668"/>
                </a:lnTo>
                <a:lnTo>
                  <a:pt x="0" y="81506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2" r="-1025" b="-4082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343400" y="9329"/>
            <a:ext cx="8995113" cy="1470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Platform Usage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70D32">
                    <a:alpha val="86000"/>
                  </a:srgbClr>
                </a:gs>
                <a:gs pos="100000">
                  <a:srgbClr val="001496">
                    <a:alpha val="86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47755" y="1585399"/>
            <a:ext cx="17615965" cy="8446491"/>
          </a:xfrm>
          <a:custGeom>
            <a:avLst/>
            <a:gdLst/>
            <a:ahLst/>
            <a:cxnLst/>
            <a:rect l="l" t="t" r="r" b="b"/>
            <a:pathLst>
              <a:path w="17615965" h="8446491">
                <a:moveTo>
                  <a:pt x="0" y="0"/>
                </a:moveTo>
                <a:lnTo>
                  <a:pt x="17615965" y="0"/>
                </a:lnTo>
                <a:lnTo>
                  <a:pt x="17615965" y="8446491"/>
                </a:lnTo>
                <a:lnTo>
                  <a:pt x="0" y="8446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43" t="-1333" r="-74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810000" y="9329"/>
            <a:ext cx="10265152" cy="1470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FFFFFF"/>
                </a:solidFill>
                <a:latin typeface="Gagalin"/>
                <a:ea typeface="Gagalin"/>
                <a:cs typeface="Gagalin"/>
                <a:sym typeface="Gagalin"/>
              </a:rPr>
              <a:t>Engagement Spikes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216</Words>
  <Application>Microsoft Office PowerPoint</Application>
  <PresentationFormat>Custom</PresentationFormat>
  <Paragraphs>40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Now</vt:lpstr>
      <vt:lpstr>Calibri</vt:lpstr>
      <vt:lpstr>Gagalin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</dc:title>
  <cp:lastModifiedBy>Kishore Vasudevan</cp:lastModifiedBy>
  <cp:revision>7</cp:revision>
  <dcterms:created xsi:type="dcterms:W3CDTF">2006-08-16T00:00:00Z</dcterms:created>
  <dcterms:modified xsi:type="dcterms:W3CDTF">2025-04-20T07:25:38Z</dcterms:modified>
  <dc:identifier>DAGk_hsthZc</dc:identifier>
</cp:coreProperties>
</file>

<file path=docProps/thumbnail.jpeg>
</file>